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1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8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CCA1-2F2D-4365-A134-F614E9FD1BB7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D6525-EC64-42C5-A51E-57C0096D5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88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64BB6-7B04-482B-8AC6-E0D2ECE23570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785E8-24EF-4146-BE69-23F3AB0E0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5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  <a:endParaRPr lang="en-US" smtClean="0">
              <a:solidFill>
                <a:srgbClr val="C0E474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3305E-753C-45E4-A4EE-B30B1EF32545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71D9A-5F81-4DC4-A700-1AF66C371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51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E8ED2-AE19-46C4-B28B-6DE3D20E6C40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99665-FB18-4558-BF28-84052381F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24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AA171-B300-46DB-87E7-4496A6ABD595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0FE5C-F2C3-4939-8B5A-1B1AC6EE4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7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9DC3-A62F-4426-B19A-D95F95845AB6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D1CC4-2B93-4FCB-967B-1D3543653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72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85FED-E64B-48BD-AE4A-381A673A8CA8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073E-4F3A-42E8-8B5A-0E3B1352FB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1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7ABE8-2A2D-488E-A317-5BE4D71BABEF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E928E-82D0-4AA2-B9FE-106E41F26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2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C392-B436-414B-A480-27BC9A2931FA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19BFC-8D98-4519-B7BC-E9DAFAC61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4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A8961-0E5A-4689-BFBB-096644D57E30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6D65C-ED32-426F-89DF-94416BFD4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2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E2F0F-FA23-4957-9070-373E491AD25C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9926B-5CAE-4468-862F-D02C53BB9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2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5195-6E77-447A-9FDE-B6983388E3A1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C5725-3345-4788-AB78-824C3B7D64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8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5068C-A4AF-49DB-91FA-E2B2542F7367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E820D-D9E1-4121-9584-1A21B81D9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0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A75A8-0845-4331-916D-C90361A5C108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60F1C-BF8C-44C2-BC9B-AE89A21F0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1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05D8-1802-49D5-AB4F-48FCE14D7C19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5B9EB-3517-4F85-9FE2-F7B9AF102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5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5BFF6-4FA7-4531-B45F-A65AA6D56B95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7204A-57D2-4F32-90CB-6BF8362B9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73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D255C55-1A8B-4ED6-84FC-A82B0919E6E7}" type="datetimeFigureOut">
              <a:rPr lang="en-US"/>
              <a:pPr>
                <a:defRPr/>
              </a:pPr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C6B52B06-AF4B-4824-99AD-24764CA69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9" r:id="rId11"/>
    <p:sldLayoutId id="2147483784" r:id="rId12"/>
    <p:sldLayoutId id="2147483790" r:id="rId13"/>
    <p:sldLayoutId id="2147483785" r:id="rId14"/>
    <p:sldLayoutId id="2147483786" r:id="rId15"/>
    <p:sldLayoutId id="2147483787" r:id="rId16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4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42.bin"/><Relationship Id="rId3" Type="http://schemas.openxmlformats.org/officeDocument/2006/relationships/oleObject" Target="../embeddings/oleObject34.bin"/><Relationship Id="rId21" Type="http://schemas.openxmlformats.org/officeDocument/2006/relationships/image" Target="../media/image39.wmf"/><Relationship Id="rId7" Type="http://schemas.openxmlformats.org/officeDocument/2006/relationships/oleObject" Target="../embeddings/oleObject36.bin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1" Type="http://schemas.openxmlformats.org/officeDocument/2006/relationships/image" Target="../media/image34.wmf"/><Relationship Id="rId5" Type="http://schemas.openxmlformats.org/officeDocument/2006/relationships/oleObject" Target="../embeddings/oleObject35.bin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38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5"/>
          <p:cNvSpPr txBox="1">
            <a:spLocks noChangeArrowheads="1"/>
          </p:cNvSpPr>
          <p:nvPr/>
        </p:nvSpPr>
        <p:spPr bwMode="auto">
          <a:xfrm>
            <a:off x="1628775" y="379413"/>
            <a:ext cx="64897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 : MẶT PHẲNG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00100" y="1069975"/>
            <a:ext cx="7392988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00050" indent="-4000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MẶT PHẲNG: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Ax +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By+Cz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+D = 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VTPT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24" name="Object 37"/>
          <p:cNvGraphicFramePr>
            <a:graphicFrameLocks noChangeAspect="1"/>
          </p:cNvGraphicFramePr>
          <p:nvPr/>
        </p:nvGraphicFramePr>
        <p:xfrm>
          <a:off x="6038850" y="3338513"/>
          <a:ext cx="89693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7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5124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38513"/>
                        <a:ext cx="896938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38"/>
          <p:cNvGraphicFramePr>
            <a:graphicFrameLocks noChangeAspect="1"/>
          </p:cNvGraphicFramePr>
          <p:nvPr/>
        </p:nvGraphicFramePr>
        <p:xfrm>
          <a:off x="7212013" y="1489075"/>
          <a:ext cx="9810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8" name="Equation" r:id="rId5" imgW="660113" imgH="304668" progId="Equation.DSMT4">
                  <p:embed/>
                </p:oleObj>
              </mc:Choice>
              <mc:Fallback>
                <p:oleObj name="Equation" r:id="rId5" imgW="660113" imgH="304668" progId="Equation.DSMT4">
                  <p:embed/>
                  <p:pic>
                    <p:nvPicPr>
                      <p:cNvPr id="5125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2013" y="1489075"/>
                        <a:ext cx="9810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Box 39"/>
          <p:cNvSpPr txBox="1">
            <a:spLocks noChangeArrowheads="1"/>
          </p:cNvSpPr>
          <p:nvPr/>
        </p:nvSpPr>
        <p:spPr bwMode="auto">
          <a:xfrm>
            <a:off x="854075" y="2547938"/>
            <a:ext cx="774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</a:p>
        </p:txBody>
      </p:sp>
      <p:graphicFrame>
        <p:nvGraphicFramePr>
          <p:cNvPr id="5127" name="Object 40"/>
          <p:cNvGraphicFramePr>
            <a:graphicFrameLocks noChangeAspect="1"/>
          </p:cNvGraphicFramePr>
          <p:nvPr/>
        </p:nvGraphicFramePr>
        <p:xfrm>
          <a:off x="1519238" y="2330450"/>
          <a:ext cx="22066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9" name="Equation" r:id="rId7" imgW="1485900" imgH="508000" progId="Equation.DSMT4">
                  <p:embed/>
                </p:oleObj>
              </mc:Choice>
              <mc:Fallback>
                <p:oleObj name="Equation" r:id="rId7" imgW="1485900" imgH="508000" progId="Equation.DSMT4">
                  <p:embed/>
                  <p:pic>
                    <p:nvPicPr>
                      <p:cNvPr id="5127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38" y="2330450"/>
                        <a:ext cx="2206625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TextBox 41"/>
          <p:cNvSpPr txBox="1">
            <a:spLocks noChangeArrowheads="1"/>
          </p:cNvSpPr>
          <p:nvPr/>
        </p:nvSpPr>
        <p:spPr bwMode="auto">
          <a:xfrm>
            <a:off x="3668713" y="2605088"/>
            <a:ext cx="1173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pt là:</a:t>
            </a:r>
          </a:p>
        </p:txBody>
      </p:sp>
      <p:graphicFrame>
        <p:nvGraphicFramePr>
          <p:cNvPr id="5129" name="Object 42"/>
          <p:cNvGraphicFramePr>
            <a:graphicFrameLocks noChangeAspect="1"/>
          </p:cNvGraphicFramePr>
          <p:nvPr/>
        </p:nvGraphicFramePr>
        <p:xfrm>
          <a:off x="4822825" y="2622550"/>
          <a:ext cx="329565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20" name="Equation" r:id="rId9" imgW="2222500" imgH="228600" progId="Equation.DSMT4">
                  <p:embed/>
                </p:oleObj>
              </mc:Choice>
              <mc:Fallback>
                <p:oleObj name="Equation" r:id="rId9" imgW="2222500" imgH="228600" progId="Equation.DSMT4">
                  <p:embed/>
                  <p:pic>
                    <p:nvPicPr>
                      <p:cNvPr id="5129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2622550"/>
                        <a:ext cx="329565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TextBox 43"/>
          <p:cNvSpPr txBox="1">
            <a:spLocks noChangeArrowheads="1"/>
          </p:cNvSpPr>
          <p:nvPr/>
        </p:nvSpPr>
        <p:spPr bwMode="auto">
          <a:xfrm>
            <a:off x="874713" y="3633788"/>
            <a:ext cx="911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 </a:t>
            </a:r>
          </a:p>
        </p:txBody>
      </p:sp>
      <p:graphicFrame>
        <p:nvGraphicFramePr>
          <p:cNvPr id="5131" name="Object 44"/>
          <p:cNvGraphicFramePr>
            <a:graphicFrameLocks noChangeAspect="1"/>
          </p:cNvGraphicFramePr>
          <p:nvPr/>
        </p:nvGraphicFramePr>
        <p:xfrm>
          <a:off x="1778499" y="3547269"/>
          <a:ext cx="3952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21" name="Equation" r:id="rId11" imgW="266469" imgH="304536" progId="Equation.DSMT4">
                  <p:embed/>
                </p:oleObj>
              </mc:Choice>
              <mc:Fallback>
                <p:oleObj name="Equation" r:id="rId11" imgW="266469" imgH="304536" progId="Equation.DSMT4">
                  <p:embed/>
                  <p:pic>
                    <p:nvPicPr>
                      <p:cNvPr id="5131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499" y="3547269"/>
                        <a:ext cx="3952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TextBox 45"/>
          <p:cNvSpPr txBox="1">
            <a:spLocks noChangeArrowheads="1"/>
          </p:cNvSpPr>
          <p:nvPr/>
        </p:nvSpPr>
        <p:spPr bwMode="auto">
          <a:xfrm>
            <a:off x="2255838" y="3662363"/>
            <a:ext cx="4298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2 VTCP  của 1 mp thì mp đó có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VTPT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</p:txBody>
      </p:sp>
      <p:graphicFrame>
        <p:nvGraphicFramePr>
          <p:cNvPr id="5133" name="Object 46"/>
          <p:cNvGraphicFramePr>
            <a:graphicFrameLocks noChangeAspect="1"/>
          </p:cNvGraphicFramePr>
          <p:nvPr/>
        </p:nvGraphicFramePr>
        <p:xfrm>
          <a:off x="6629400" y="3582988"/>
          <a:ext cx="868363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22" name="Equation" r:id="rId13" imgW="583947" imgH="279279" progId="Equation.DSMT4">
                  <p:embed/>
                </p:oleObj>
              </mc:Choice>
              <mc:Fallback>
                <p:oleObj name="Equation" r:id="rId13" imgW="583947" imgH="279279" progId="Equation.DSMT4">
                  <p:embed/>
                  <p:pic>
                    <p:nvPicPr>
                      <p:cNvPr id="5133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582988"/>
                        <a:ext cx="868363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TextBox 47"/>
          <p:cNvSpPr txBox="1">
            <a:spLocks noChangeArrowheads="1"/>
          </p:cNvSpPr>
          <p:nvPr/>
        </p:nvSpPr>
        <p:spPr bwMode="auto">
          <a:xfrm>
            <a:off x="779463" y="4422775"/>
            <a:ext cx="7981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Ptmp theo đoạn chắn: nếu A( a;0;0) ,B(0;b;0) ,C(0;0;c) thì pt mp (ABC) là:</a:t>
            </a:r>
          </a:p>
        </p:txBody>
      </p:sp>
      <p:graphicFrame>
        <p:nvGraphicFramePr>
          <p:cNvPr id="5135" name="Object 49"/>
          <p:cNvGraphicFramePr>
            <a:graphicFrameLocks noChangeAspect="1"/>
          </p:cNvGraphicFramePr>
          <p:nvPr/>
        </p:nvGraphicFramePr>
        <p:xfrm>
          <a:off x="8240713" y="4302125"/>
          <a:ext cx="124618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23" name="Equation" r:id="rId15" imgW="837836" imgH="393529" progId="Equation.DSMT4">
                  <p:embed/>
                </p:oleObj>
              </mc:Choice>
              <mc:Fallback>
                <p:oleObj name="Equation" r:id="rId15" imgW="837836" imgH="393529" progId="Equation.DSMT4">
                  <p:embed/>
                  <p:pic>
                    <p:nvPicPr>
                      <p:cNvPr id="5135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0713" y="4302125"/>
                        <a:ext cx="124618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6" name="TextBox 50"/>
          <p:cNvSpPr txBox="1">
            <a:spLocks noChangeArrowheads="1"/>
          </p:cNvSpPr>
          <p:nvPr/>
        </p:nvSpPr>
        <p:spPr bwMode="auto">
          <a:xfrm>
            <a:off x="779463" y="5022850"/>
            <a:ext cx="7243762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(0xy)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:z=0 =&gt;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vtpt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(0;0;1)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(0xz)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y=0 =&gt;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vtpt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(0:1;0)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(0yz)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x=0 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vtpt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(1;0;0)</a:t>
            </a:r>
          </a:p>
        </p:txBody>
      </p:sp>
    </p:spTree>
    <p:extLst>
      <p:ext uri="{BB962C8B-B14F-4D97-AF65-F5344CB8AC3E}">
        <p14:creationId xmlns:p14="http://schemas.microsoft.com/office/powerpoint/2010/main" val="107498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37" grpId="0"/>
      <p:bldP spid="5126" grpId="0"/>
      <p:bldP spid="5128" grpId="0"/>
      <p:bldP spid="5130" grpId="0"/>
      <p:bldP spid="5132" grpId="0"/>
      <p:bldP spid="51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665163" y="369888"/>
            <a:ext cx="5610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0050" indent="-4000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Trebuchet MS" panose="020B0603020202020204" pitchFamily="34" charset="0"/>
              <a:buAutoNum type="romanUcPeriod" startAt="2"/>
            </a:pPr>
            <a:r>
              <a:rPr lang="en-US" altLang="en-US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 TRÍ TƯƠNG ĐỐI CỦA 2 MẶT PHẲNG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665163" y="906463"/>
            <a:ext cx="1570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Cho mp (P):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/>
        </p:nvGraphicFramePr>
        <p:xfrm>
          <a:off x="5911850" y="313055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2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614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313055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7"/>
          <p:cNvGraphicFramePr>
            <a:graphicFrameLocks noChangeAspect="1"/>
          </p:cNvGraphicFramePr>
          <p:nvPr/>
        </p:nvGraphicFramePr>
        <p:xfrm>
          <a:off x="2082800" y="962025"/>
          <a:ext cx="24193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3" name="Equation" r:id="rId5" imgW="1460500" imgH="228600" progId="Equation.DSMT4">
                  <p:embed/>
                </p:oleObj>
              </mc:Choice>
              <mc:Fallback>
                <p:oleObj name="Equation" r:id="rId5" imgW="1460500" imgH="228600" progId="Equation.DSMT4">
                  <p:embed/>
                  <p:pic>
                    <p:nvPicPr>
                      <p:cNvPr id="614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962025"/>
                        <a:ext cx="241935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TextBox 8"/>
          <p:cNvSpPr txBox="1">
            <a:spLocks noChangeArrowheads="1"/>
          </p:cNvSpPr>
          <p:nvPr/>
        </p:nvSpPr>
        <p:spPr bwMode="auto">
          <a:xfrm>
            <a:off x="4594225" y="947738"/>
            <a:ext cx="1325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Và mp (Q):</a:t>
            </a:r>
          </a:p>
        </p:txBody>
      </p:sp>
      <p:graphicFrame>
        <p:nvGraphicFramePr>
          <p:cNvPr id="6151" name="Object 9"/>
          <p:cNvGraphicFramePr>
            <a:graphicFrameLocks noChangeAspect="1"/>
          </p:cNvGraphicFramePr>
          <p:nvPr/>
        </p:nvGraphicFramePr>
        <p:xfrm>
          <a:off x="6061075" y="931863"/>
          <a:ext cx="26352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4" name="Equation" r:id="rId7" imgW="1524000" imgH="228600" progId="Equation.DSMT4">
                  <p:embed/>
                </p:oleObj>
              </mc:Choice>
              <mc:Fallback>
                <p:oleObj name="Equation" r:id="rId7" imgW="1524000" imgH="228600" progId="Equation.DSMT4">
                  <p:embed/>
                  <p:pic>
                    <p:nvPicPr>
                      <p:cNvPr id="615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5" y="931863"/>
                        <a:ext cx="263525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809625" y="1589088"/>
            <a:ext cx="1233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TH1:</a:t>
            </a:r>
            <a:r>
              <a:rPr lang="en-US" altLang="en-US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Nếu </a:t>
            </a:r>
          </a:p>
        </p:txBody>
      </p:sp>
      <p:graphicFrame>
        <p:nvGraphicFramePr>
          <p:cNvPr id="6153" name="Object 11"/>
          <p:cNvGraphicFramePr>
            <a:graphicFrameLocks noChangeAspect="1"/>
          </p:cNvGraphicFramePr>
          <p:nvPr/>
        </p:nvGraphicFramePr>
        <p:xfrm>
          <a:off x="1981200" y="1525588"/>
          <a:ext cx="48291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5" name="Equation" r:id="rId9" imgW="2044700" imgH="431800" progId="Equation.DSMT4">
                  <p:embed/>
                </p:oleObj>
              </mc:Choice>
              <mc:Fallback>
                <p:oleObj name="Equation" r:id="rId9" imgW="2044700" imgH="431800" progId="Equation.DSMT4">
                  <p:embed/>
                  <p:pic>
                    <p:nvPicPr>
                      <p:cNvPr id="615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25588"/>
                        <a:ext cx="482917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3"/>
          <p:cNvGraphicFramePr>
            <a:graphicFrameLocks noChangeAspect="1"/>
          </p:cNvGraphicFramePr>
          <p:nvPr/>
        </p:nvGraphicFramePr>
        <p:xfrm>
          <a:off x="2108200" y="2332038"/>
          <a:ext cx="3744913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6" name="Equation" r:id="rId11" imgW="2019300" imgH="431800" progId="Equation.DSMT4">
                  <p:embed/>
                </p:oleObj>
              </mc:Choice>
              <mc:Fallback>
                <p:oleObj name="Equation" r:id="rId11" imgW="2019300" imgH="431800" progId="Equation.DSMT4">
                  <p:embed/>
                  <p:pic>
                    <p:nvPicPr>
                      <p:cNvPr id="615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2332038"/>
                        <a:ext cx="3744913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TextBox 14"/>
          <p:cNvSpPr txBox="1">
            <a:spLocks noChangeArrowheads="1"/>
          </p:cNvSpPr>
          <p:nvPr/>
        </p:nvSpPr>
        <p:spPr bwMode="auto">
          <a:xfrm>
            <a:off x="809625" y="2422525"/>
            <a:ext cx="1233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TH2:</a:t>
            </a:r>
            <a:r>
              <a:rPr lang="en-US" altLang="en-US" b="1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</a:rPr>
              <a:t>Nếu</a:t>
            </a:r>
          </a:p>
        </p:txBody>
      </p:sp>
      <p:sp>
        <p:nvSpPr>
          <p:cNvPr id="6156" name="TextBox 15"/>
          <p:cNvSpPr txBox="1">
            <a:spLocks noChangeArrowheads="1"/>
          </p:cNvSpPr>
          <p:nvPr/>
        </p:nvSpPr>
        <p:spPr bwMode="auto">
          <a:xfrm>
            <a:off x="809625" y="3336925"/>
            <a:ext cx="1425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</a:rPr>
              <a:t>TH3: </a:t>
            </a:r>
            <a:r>
              <a:rPr lang="en-US" altLang="en-US" dirty="0" err="1">
                <a:solidFill>
                  <a:schemeClr val="tx1"/>
                </a:solidFill>
              </a:rPr>
              <a:t>Nếu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57" name="Object 17"/>
          <p:cNvGraphicFramePr>
            <a:graphicFrameLocks noChangeAspect="1"/>
          </p:cNvGraphicFramePr>
          <p:nvPr/>
        </p:nvGraphicFramePr>
        <p:xfrm>
          <a:off x="2284413" y="3251200"/>
          <a:ext cx="2649537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7" name="Equation" r:id="rId13" imgW="1091726" imgH="431613" progId="Equation.DSMT4">
                  <p:embed/>
                </p:oleObj>
              </mc:Choice>
              <mc:Fallback>
                <p:oleObj name="Equation" r:id="rId13" imgW="1091726" imgH="431613" progId="Equation.DSMT4">
                  <p:embed/>
                  <p:pic>
                    <p:nvPicPr>
                      <p:cNvPr id="615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3251200"/>
                        <a:ext cx="2649537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TextBox 18"/>
          <p:cNvSpPr txBox="1">
            <a:spLocks noChangeArrowheads="1"/>
          </p:cNvSpPr>
          <p:nvPr/>
        </p:nvSpPr>
        <p:spPr bwMode="auto">
          <a:xfrm>
            <a:off x="4886325" y="3335338"/>
            <a:ext cx="169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(P) cắt (Q)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5163" y="4057650"/>
            <a:ext cx="6884987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00050" indent="-400050">
              <a:buFont typeface="+mj-lt"/>
              <a:buAutoNum type="romanUcPeriod" startAt="3"/>
              <a:defRPr/>
            </a:pPr>
            <a:r>
              <a:rPr lang="en-US" sz="2400" b="1" u="sng" dirty="0" err="1">
                <a:solidFill>
                  <a:srgbClr val="FF0000"/>
                </a:solidFill>
              </a:rPr>
              <a:t>Khoảng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cách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từ</a:t>
            </a:r>
            <a:r>
              <a:rPr lang="en-US" sz="2400" b="1" u="sng" dirty="0">
                <a:solidFill>
                  <a:srgbClr val="FF0000"/>
                </a:solidFill>
              </a:rPr>
              <a:t> 1 </a:t>
            </a:r>
            <a:r>
              <a:rPr lang="en-US" sz="2400" b="1" u="sng" dirty="0" err="1">
                <a:solidFill>
                  <a:srgbClr val="FF0000"/>
                </a:solidFill>
              </a:rPr>
              <a:t>điểm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đến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mặt</a:t>
            </a:r>
            <a:r>
              <a:rPr lang="en-US" sz="2400" b="1" u="sng" dirty="0">
                <a:solidFill>
                  <a:srgbClr val="FF0000"/>
                </a:solidFill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</a:rPr>
              <a:t>phẳng</a:t>
            </a:r>
            <a:endParaRPr lang="en-US" sz="2400" b="1" u="sng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u="sng" dirty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6160" name="Object 20"/>
          <p:cNvGraphicFramePr>
            <a:graphicFrameLocks noChangeAspect="1"/>
          </p:cNvGraphicFramePr>
          <p:nvPr/>
        </p:nvGraphicFramePr>
        <p:xfrm>
          <a:off x="712788" y="4783138"/>
          <a:ext cx="32194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8" name="Equation" r:id="rId15" imgW="1168400" imgH="228600" progId="Equation.DSMT4">
                  <p:embed/>
                </p:oleObj>
              </mc:Choice>
              <mc:Fallback>
                <p:oleObj name="Equation" r:id="rId15" imgW="1168400" imgH="228600" progId="Equation.DSMT4">
                  <p:embed/>
                  <p:pic>
                    <p:nvPicPr>
                      <p:cNvPr id="616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8" y="4783138"/>
                        <a:ext cx="32194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22"/>
          <p:cNvGraphicFramePr>
            <a:graphicFrameLocks noChangeAspect="1"/>
          </p:cNvGraphicFramePr>
          <p:nvPr/>
        </p:nvGraphicFramePr>
        <p:xfrm>
          <a:off x="5618163" y="4824413"/>
          <a:ext cx="2535237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9" name="Equation" r:id="rId17" imgW="1371600" imgH="203200" progId="Equation.DSMT4">
                  <p:embed/>
                </p:oleObj>
              </mc:Choice>
              <mc:Fallback>
                <p:oleObj name="Equation" r:id="rId17" imgW="1371600" imgH="203200" progId="Equation.DSMT4">
                  <p:embed/>
                  <p:pic>
                    <p:nvPicPr>
                      <p:cNvPr id="616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8163" y="4824413"/>
                        <a:ext cx="2535237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Box 23"/>
          <p:cNvSpPr txBox="1">
            <a:spLocks noChangeArrowheads="1"/>
          </p:cNvSpPr>
          <p:nvPr/>
        </p:nvSpPr>
        <p:spPr bwMode="auto">
          <a:xfrm>
            <a:off x="4010025" y="4794250"/>
            <a:ext cx="87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Và mp </a:t>
            </a:r>
          </a:p>
        </p:txBody>
      </p:sp>
      <p:graphicFrame>
        <p:nvGraphicFramePr>
          <p:cNvPr id="6163" name="Object 24"/>
          <p:cNvGraphicFramePr>
            <a:graphicFrameLocks noChangeAspect="1"/>
          </p:cNvGraphicFramePr>
          <p:nvPr/>
        </p:nvGraphicFramePr>
        <p:xfrm>
          <a:off x="4886325" y="4775200"/>
          <a:ext cx="5461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0" name="Equation" r:id="rId19" imgW="253780" imgH="203024" progId="Equation.DSMT4">
                  <p:embed/>
                </p:oleObj>
              </mc:Choice>
              <mc:Fallback>
                <p:oleObj name="Equation" r:id="rId19" imgW="253780" imgH="203024" progId="Equation.DSMT4">
                  <p:embed/>
                  <p:pic>
                    <p:nvPicPr>
                      <p:cNvPr id="6163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4775200"/>
                        <a:ext cx="5461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4" name="TextBox 25"/>
          <p:cNvSpPr txBox="1">
            <a:spLocks noChangeArrowheads="1"/>
          </p:cNvSpPr>
          <p:nvPr/>
        </p:nvSpPr>
        <p:spPr bwMode="auto">
          <a:xfrm>
            <a:off x="928688" y="5653088"/>
            <a:ext cx="75088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graphicFrame>
        <p:nvGraphicFramePr>
          <p:cNvPr id="6165" name="Object 26"/>
          <p:cNvGraphicFramePr>
            <a:graphicFrameLocks noChangeAspect="1"/>
          </p:cNvGraphicFramePr>
          <p:nvPr/>
        </p:nvGraphicFramePr>
        <p:xfrm>
          <a:off x="966788" y="5394325"/>
          <a:ext cx="3967162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1" name="Equation" r:id="rId21" imgW="2146300" imgH="457200" progId="Equation.DSMT4">
                  <p:embed/>
                </p:oleObj>
              </mc:Choice>
              <mc:Fallback>
                <p:oleObj name="Equation" r:id="rId21" imgW="2146300" imgH="457200" progId="Equation.DSMT4">
                  <p:embed/>
                  <p:pic>
                    <p:nvPicPr>
                      <p:cNvPr id="6165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8" y="5394325"/>
                        <a:ext cx="3967162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772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50" grpId="0"/>
      <p:bldP spid="6152" grpId="0"/>
      <p:bldP spid="6155" grpId="0"/>
      <p:bldP spid="6156" grpId="0"/>
      <p:bldP spid="6158" grpId="0"/>
      <p:bldP spid="20" grpId="0"/>
      <p:bldP spid="61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2609850" y="222250"/>
            <a:ext cx="401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>
                <a:solidFill>
                  <a:srgbClr val="FF0000"/>
                </a:solidFill>
              </a:rPr>
              <a:t>BÀI TẬP: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6942" y="746125"/>
            <a:ext cx="10725966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u="sng" dirty="0" err="1">
                <a:solidFill>
                  <a:srgbClr val="FF0000"/>
                </a:solidFill>
              </a:rPr>
              <a:t>Bài</a:t>
            </a:r>
            <a:r>
              <a:rPr lang="en-US" b="1" u="sng" dirty="0">
                <a:solidFill>
                  <a:srgbClr val="FF0000"/>
                </a:solidFill>
              </a:rPr>
              <a:t> 1</a:t>
            </a:r>
            <a:r>
              <a:rPr lang="en-US" b="1" dirty="0"/>
              <a:t>:Viết </a:t>
            </a:r>
            <a:r>
              <a:rPr lang="en-US" b="1" dirty="0" err="1"/>
              <a:t>ptmp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trường</a:t>
            </a:r>
            <a:r>
              <a:rPr lang="en-US" b="1" dirty="0"/>
              <a:t> </a:t>
            </a:r>
            <a:r>
              <a:rPr lang="en-US" b="1" dirty="0" err="1"/>
              <a:t>hợp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 smtClean="0"/>
              <a:t>: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Qua </a:t>
            </a:r>
            <a:r>
              <a:rPr lang="en-US" b="1" dirty="0"/>
              <a:t>A(3;-1;2)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vuông</a:t>
            </a:r>
            <a:r>
              <a:rPr lang="en-US" b="1" dirty="0"/>
              <a:t> </a:t>
            </a:r>
            <a:r>
              <a:rPr lang="en-US" b="1" dirty="0" err="1"/>
              <a:t>góc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</a:t>
            </a:r>
            <a:r>
              <a:rPr lang="en-US" b="1" dirty="0" err="1"/>
              <a:t>truc</a:t>
            </a:r>
            <a:r>
              <a:rPr lang="en-US" b="1" dirty="0"/>
              <a:t> 0x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Qua </a:t>
            </a:r>
            <a:r>
              <a:rPr lang="en-US" b="1" dirty="0"/>
              <a:t>B(0;2;5)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vuông</a:t>
            </a:r>
            <a:r>
              <a:rPr lang="en-US" b="1" dirty="0"/>
              <a:t> </a:t>
            </a:r>
            <a:r>
              <a:rPr lang="en-US" b="1" dirty="0" err="1"/>
              <a:t>góc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</a:t>
            </a:r>
            <a:r>
              <a:rPr lang="en-US" b="1" dirty="0" err="1"/>
              <a:t>đường</a:t>
            </a:r>
            <a:r>
              <a:rPr lang="en-US" b="1" dirty="0"/>
              <a:t> </a:t>
            </a:r>
            <a:r>
              <a:rPr lang="en-US" b="1" dirty="0" err="1"/>
              <a:t>thẳng</a:t>
            </a:r>
            <a:r>
              <a:rPr lang="en-US" b="1" dirty="0"/>
              <a:t> qua 2 </a:t>
            </a:r>
            <a:r>
              <a:rPr lang="en-US" b="1" dirty="0" err="1"/>
              <a:t>điểm</a:t>
            </a:r>
            <a:r>
              <a:rPr lang="en-US" b="1" dirty="0"/>
              <a:t> M(1;1;4), N(3;-1;6)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c) </a:t>
            </a:r>
            <a:r>
              <a:rPr lang="en-US" b="1" dirty="0"/>
              <a:t>Qua A(7;-2;8)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chứa</a:t>
            </a:r>
            <a:r>
              <a:rPr lang="en-US" b="1" dirty="0"/>
              <a:t> </a:t>
            </a:r>
            <a:r>
              <a:rPr lang="en-US" b="1" dirty="0" err="1"/>
              <a:t>trục</a:t>
            </a:r>
            <a:r>
              <a:rPr lang="en-US" b="1" dirty="0"/>
              <a:t> 0y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d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Qua </a:t>
            </a:r>
            <a:r>
              <a:rPr lang="en-US" b="1" dirty="0"/>
              <a:t>C( 1;0;3),D(-1;1;1) </a:t>
            </a:r>
            <a:r>
              <a:rPr lang="en-US" b="1" dirty="0" err="1"/>
              <a:t>và</a:t>
            </a:r>
            <a:r>
              <a:rPr lang="en-US" b="1" dirty="0"/>
              <a:t> song </a:t>
            </a:r>
            <a:r>
              <a:rPr lang="en-US" b="1" dirty="0" err="1"/>
              <a:t>song</a:t>
            </a:r>
            <a:r>
              <a:rPr lang="en-US" b="1" dirty="0"/>
              <a:t> </a:t>
            </a:r>
            <a:r>
              <a:rPr lang="en-US" b="1" dirty="0" err="1"/>
              <a:t>trục</a:t>
            </a:r>
            <a:r>
              <a:rPr lang="en-US" b="1" dirty="0"/>
              <a:t> 0z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Qua </a:t>
            </a:r>
            <a:r>
              <a:rPr lang="en-US" b="1" dirty="0"/>
              <a:t>A(0;6;-3), D(1;7;2) </a:t>
            </a:r>
            <a:r>
              <a:rPr lang="en-US" b="1" dirty="0" err="1"/>
              <a:t>và</a:t>
            </a:r>
            <a:r>
              <a:rPr lang="en-US" b="1" dirty="0"/>
              <a:t> song </a:t>
            </a:r>
            <a:r>
              <a:rPr lang="en-US" b="1" dirty="0" err="1"/>
              <a:t>song</a:t>
            </a:r>
            <a:r>
              <a:rPr lang="en-US" b="1" dirty="0"/>
              <a:t> </a:t>
            </a:r>
            <a:r>
              <a:rPr lang="en-US" b="1" dirty="0" err="1"/>
              <a:t>vectơ</a:t>
            </a:r>
            <a:r>
              <a:rPr lang="en-US" b="1" dirty="0"/>
              <a:t> 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f) </a:t>
            </a:r>
            <a:r>
              <a:rPr lang="en-US" b="1" dirty="0"/>
              <a:t>Qua D(1;-2;3) </a:t>
            </a:r>
            <a:r>
              <a:rPr lang="en-US" b="1" dirty="0" err="1"/>
              <a:t>và</a:t>
            </a:r>
            <a:r>
              <a:rPr lang="en-US" b="1" dirty="0"/>
              <a:t> song </a:t>
            </a:r>
            <a:r>
              <a:rPr lang="en-US" b="1" dirty="0" err="1"/>
              <a:t>song</a:t>
            </a:r>
            <a:r>
              <a:rPr lang="en-US" b="1" dirty="0"/>
              <a:t> </a:t>
            </a:r>
            <a:r>
              <a:rPr lang="en-US" b="1" dirty="0" err="1"/>
              <a:t>mp</a:t>
            </a:r>
            <a:r>
              <a:rPr lang="en-US" b="1" dirty="0"/>
              <a:t>: x-3y+2z -19 = 0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Qua </a:t>
            </a:r>
            <a:r>
              <a:rPr lang="en-US" b="1" dirty="0"/>
              <a:t>A(2;1;1), B(3;2;2)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vuông</a:t>
            </a:r>
            <a:r>
              <a:rPr lang="en-US" b="1" dirty="0"/>
              <a:t> </a:t>
            </a:r>
            <a:r>
              <a:rPr lang="en-US" b="1" dirty="0" err="1"/>
              <a:t>góc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</a:t>
            </a:r>
            <a:r>
              <a:rPr lang="en-US" b="1" dirty="0" err="1"/>
              <a:t>mp</a:t>
            </a:r>
            <a:r>
              <a:rPr lang="en-US" b="1" dirty="0"/>
              <a:t> :x+ 2y -5z-3=0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err="1" smtClean="0"/>
              <a:t>Viết</a:t>
            </a:r>
            <a:r>
              <a:rPr lang="en-US" b="1" dirty="0" smtClean="0"/>
              <a:t> </a:t>
            </a:r>
            <a:r>
              <a:rPr lang="en-US" b="1" dirty="0" err="1"/>
              <a:t>ptmp</a:t>
            </a:r>
            <a:r>
              <a:rPr lang="en-US" b="1" dirty="0"/>
              <a:t> </a:t>
            </a:r>
            <a:r>
              <a:rPr lang="en-US" b="1" dirty="0" err="1"/>
              <a:t>trung</a:t>
            </a:r>
            <a:r>
              <a:rPr lang="en-US" b="1" dirty="0"/>
              <a:t> </a:t>
            </a:r>
            <a:r>
              <a:rPr lang="en-US" b="1" dirty="0" err="1"/>
              <a:t>trực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 </a:t>
            </a:r>
            <a:r>
              <a:rPr lang="en-US" b="1" dirty="0" err="1"/>
              <a:t>đoạn</a:t>
            </a:r>
            <a:r>
              <a:rPr lang="en-US" b="1" dirty="0"/>
              <a:t> </a:t>
            </a:r>
            <a:r>
              <a:rPr lang="en-US" b="1" dirty="0" err="1"/>
              <a:t>thẳng</a:t>
            </a:r>
            <a:r>
              <a:rPr lang="en-US" b="1" dirty="0"/>
              <a:t> AB </a:t>
            </a:r>
            <a:r>
              <a:rPr lang="en-US" b="1" dirty="0" err="1"/>
              <a:t>với</a:t>
            </a:r>
            <a:r>
              <a:rPr lang="en-US" b="1" dirty="0"/>
              <a:t> A(2;3;-4), B(4;-1;0)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Cho </a:t>
            </a:r>
            <a:r>
              <a:rPr lang="en-US" b="1" dirty="0"/>
              <a:t>A(2;3;4). </a:t>
            </a:r>
            <a:r>
              <a:rPr lang="en-US" b="1" dirty="0" err="1"/>
              <a:t>Viết</a:t>
            </a:r>
            <a:r>
              <a:rPr lang="en-US" b="1" dirty="0"/>
              <a:t> </a:t>
            </a:r>
            <a:r>
              <a:rPr lang="en-US" b="1" dirty="0" err="1"/>
              <a:t>ptmp</a:t>
            </a:r>
            <a:r>
              <a:rPr lang="en-US" b="1" dirty="0"/>
              <a:t>(P) </a:t>
            </a:r>
            <a:r>
              <a:rPr lang="en-US" b="1" dirty="0" err="1"/>
              <a:t>đi</a:t>
            </a:r>
            <a:r>
              <a:rPr lang="en-US" b="1" dirty="0"/>
              <a:t> qua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hình</a:t>
            </a:r>
            <a:r>
              <a:rPr lang="en-US" b="1" dirty="0"/>
              <a:t> </a:t>
            </a:r>
            <a:r>
              <a:rPr lang="en-US" b="1" dirty="0" err="1"/>
              <a:t>chiếu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A </a:t>
            </a:r>
            <a:r>
              <a:rPr lang="en-US" b="1" dirty="0" err="1"/>
              <a:t>lên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trục</a:t>
            </a:r>
            <a:r>
              <a:rPr lang="en-US" b="1" dirty="0"/>
              <a:t> </a:t>
            </a:r>
            <a:r>
              <a:rPr lang="en-US" b="1" dirty="0" err="1"/>
              <a:t>tọa</a:t>
            </a:r>
            <a:r>
              <a:rPr lang="en-US" b="1" dirty="0"/>
              <a:t> </a:t>
            </a:r>
            <a:r>
              <a:rPr lang="en-US" b="1" dirty="0" err="1" smtClean="0"/>
              <a:t>độ</a:t>
            </a:r>
            <a:endParaRPr lang="en-US" b="1" dirty="0" smtClean="0"/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j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Qua </a:t>
            </a:r>
            <a:r>
              <a:rPr lang="en-US" b="1" dirty="0"/>
              <a:t>I(-1;-2;-5)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đồng</a:t>
            </a:r>
            <a:r>
              <a:rPr lang="en-US" b="1" dirty="0"/>
              <a:t> </a:t>
            </a:r>
            <a:r>
              <a:rPr lang="en-US" b="1" dirty="0" err="1"/>
              <a:t>thời</a:t>
            </a:r>
            <a:r>
              <a:rPr lang="en-US" b="1" dirty="0"/>
              <a:t> </a:t>
            </a:r>
            <a:r>
              <a:rPr lang="en-US" b="1" dirty="0" err="1"/>
              <a:t>vuông</a:t>
            </a:r>
            <a:r>
              <a:rPr lang="en-US" b="1" dirty="0"/>
              <a:t> </a:t>
            </a:r>
            <a:r>
              <a:rPr lang="en-US" b="1" dirty="0" err="1"/>
              <a:t>góc</a:t>
            </a:r>
            <a:r>
              <a:rPr lang="en-US" b="1" dirty="0"/>
              <a:t> </a:t>
            </a:r>
            <a:r>
              <a:rPr lang="en-US" b="1" dirty="0" err="1"/>
              <a:t>với</a:t>
            </a:r>
            <a:r>
              <a:rPr lang="en-US" b="1" dirty="0"/>
              <a:t> 2 </a:t>
            </a:r>
            <a:r>
              <a:rPr lang="en-US" b="1" dirty="0" err="1"/>
              <a:t>mp</a:t>
            </a:r>
            <a:r>
              <a:rPr lang="en-US" b="1" dirty="0"/>
              <a:t> (P)x+2y-3z+1= 0 </a:t>
            </a:r>
            <a:r>
              <a:rPr lang="en-US" b="1" dirty="0" err="1"/>
              <a:t>và</a:t>
            </a:r>
            <a:r>
              <a:rPr lang="en-US" b="1" dirty="0"/>
              <a:t> (Q):2x-3y + z +1=0</a:t>
            </a:r>
          </a:p>
        </p:txBody>
      </p:sp>
      <p:graphicFrame>
        <p:nvGraphicFramePr>
          <p:cNvPr id="71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162194"/>
              </p:ext>
            </p:extLst>
          </p:nvPr>
        </p:nvGraphicFramePr>
        <p:xfrm>
          <a:off x="5530487" y="3353165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3" imgW="634725" imgH="304668" progId="Equation.DSMT4">
                  <p:embed/>
                </p:oleObj>
              </mc:Choice>
              <mc:Fallback>
                <p:oleObj name="Equation" r:id="rId3" imgW="634725" imgH="30466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487" y="3353165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"/>
          <p:cNvSpPr txBox="1">
            <a:spLocks noChangeArrowheads="1"/>
          </p:cNvSpPr>
          <p:nvPr/>
        </p:nvSpPr>
        <p:spPr bwMode="auto">
          <a:xfrm>
            <a:off x="2141538" y="279400"/>
            <a:ext cx="3690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u="sng">
                <a:solidFill>
                  <a:srgbClr val="FF0000"/>
                </a:solidFill>
              </a:rPr>
              <a:t>GIẢI:</a:t>
            </a:r>
          </a:p>
        </p:txBody>
      </p:sp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523875" y="1149350"/>
            <a:ext cx="1082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a) </a:t>
            </a:r>
            <a:r>
              <a:rPr lang="en-US" altLang="en-US" dirty="0">
                <a:solidFill>
                  <a:schemeClr val="tx1"/>
                </a:solidFill>
              </a:rPr>
              <a:t>Ta </a:t>
            </a:r>
            <a:r>
              <a:rPr lang="en-US" altLang="en-US" dirty="0" err="1">
                <a:solidFill>
                  <a:schemeClr val="tx1"/>
                </a:solidFill>
              </a:rPr>
              <a:t>có</a:t>
            </a:r>
            <a:r>
              <a:rPr lang="en-US" altLang="en-US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1773238" y="1382713"/>
            <a:ext cx="2732087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graphicFrame>
        <p:nvGraphicFramePr>
          <p:cNvPr id="8197" name="Object 6"/>
          <p:cNvGraphicFramePr>
            <a:graphicFrameLocks noChangeAspect="1"/>
          </p:cNvGraphicFramePr>
          <p:nvPr/>
        </p:nvGraphicFramePr>
        <p:xfrm>
          <a:off x="1606550" y="984250"/>
          <a:ext cx="1325563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7" name="Equation" r:id="rId3" imgW="850531" imgH="304668" progId="Equation.DSMT4">
                  <p:embed/>
                </p:oleObj>
              </mc:Choice>
              <mc:Fallback>
                <p:oleObj name="Equation" r:id="rId3" imgW="850531" imgH="304668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984250"/>
                        <a:ext cx="1325563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Box 7"/>
          <p:cNvSpPr txBox="1">
            <a:spLocks noChangeArrowheads="1"/>
          </p:cNvSpPr>
          <p:nvPr/>
        </p:nvSpPr>
        <p:spPr bwMode="auto">
          <a:xfrm>
            <a:off x="2932113" y="1149350"/>
            <a:ext cx="5035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.Mp qua A(3;-1;2) có vtpt (1;0;0)=&gt; pt: x-3=0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492125" y="1782763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b)</a:t>
            </a:r>
          </a:p>
        </p:txBody>
      </p:sp>
      <p:graphicFrame>
        <p:nvGraphicFramePr>
          <p:cNvPr id="8200" name="Object 9"/>
          <p:cNvGraphicFramePr>
            <a:graphicFrameLocks noChangeAspect="1"/>
          </p:cNvGraphicFramePr>
          <p:nvPr/>
        </p:nvGraphicFramePr>
        <p:xfrm>
          <a:off x="1058863" y="1643063"/>
          <a:ext cx="26352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8" name="Equation" r:id="rId5" imgW="1688367" imgH="304668" progId="Equation.DSMT4">
                  <p:embed/>
                </p:oleObj>
              </mc:Choice>
              <mc:Fallback>
                <p:oleObj name="Equation" r:id="rId5" imgW="1688367" imgH="30466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643063"/>
                        <a:ext cx="263525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Box 10"/>
          <p:cNvSpPr txBox="1">
            <a:spLocks noChangeArrowheads="1"/>
          </p:cNvSpPr>
          <p:nvPr/>
        </p:nvSpPr>
        <p:spPr bwMode="auto">
          <a:xfrm>
            <a:off x="3790950" y="1814513"/>
            <a:ext cx="6035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Mp qua B(0;2;5) và có vtpt(1;-1;1) =&gt; pt: x- y + z-3=0 </a:t>
            </a:r>
          </a:p>
        </p:txBody>
      </p:sp>
      <p:sp>
        <p:nvSpPr>
          <p:cNvPr id="8202" name="TextBox 11"/>
          <p:cNvSpPr txBox="1">
            <a:spLocks noChangeArrowheads="1"/>
          </p:cNvSpPr>
          <p:nvPr/>
        </p:nvSpPr>
        <p:spPr bwMode="auto">
          <a:xfrm>
            <a:off x="492125" y="2615407"/>
            <a:ext cx="8096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c)</a:t>
            </a:r>
          </a:p>
        </p:txBody>
      </p:sp>
      <p:graphicFrame>
        <p:nvGraphicFramePr>
          <p:cNvPr id="8203" name="Object 12"/>
          <p:cNvGraphicFramePr>
            <a:graphicFrameLocks noChangeAspect="1"/>
          </p:cNvGraphicFramePr>
          <p:nvPr/>
        </p:nvGraphicFramePr>
        <p:xfrm>
          <a:off x="920750" y="2466975"/>
          <a:ext cx="73025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9" name="Equation" r:id="rId7" imgW="4318000" imgH="304800" progId="Equation.DSMT4">
                  <p:embed/>
                </p:oleObj>
              </mc:Choice>
              <mc:Fallback>
                <p:oleObj name="Equation" r:id="rId7" imgW="4318000" imgH="304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2466975"/>
                        <a:ext cx="7302500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TextBox 13"/>
          <p:cNvSpPr txBox="1">
            <a:spLocks noChangeArrowheads="1"/>
          </p:cNvSpPr>
          <p:nvPr/>
        </p:nvSpPr>
        <p:spPr bwMode="auto">
          <a:xfrm>
            <a:off x="550863" y="3355975"/>
            <a:ext cx="50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d)</a:t>
            </a:r>
          </a:p>
        </p:txBody>
      </p:sp>
      <p:graphicFrame>
        <p:nvGraphicFramePr>
          <p:cNvPr id="8205" name="Object 14"/>
          <p:cNvGraphicFramePr>
            <a:graphicFrameLocks noChangeAspect="1"/>
          </p:cNvGraphicFramePr>
          <p:nvPr/>
        </p:nvGraphicFramePr>
        <p:xfrm>
          <a:off x="1058863" y="3179763"/>
          <a:ext cx="51704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0" name="Equation" r:id="rId9" imgW="3314700" imgH="304800" progId="Equation.DSMT4">
                  <p:embed/>
                </p:oleObj>
              </mc:Choice>
              <mc:Fallback>
                <p:oleObj name="Equation" r:id="rId9" imgW="3314700" imgH="304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3179763"/>
                        <a:ext cx="51704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6" name="TextBox 15"/>
          <p:cNvSpPr txBox="1">
            <a:spLocks noChangeArrowheads="1"/>
          </p:cNvSpPr>
          <p:nvPr/>
        </p:nvSpPr>
        <p:spPr bwMode="auto">
          <a:xfrm>
            <a:off x="593725" y="4003675"/>
            <a:ext cx="7954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Mp</a:t>
            </a:r>
            <a:r>
              <a:rPr lang="en-US" altLang="en-US" dirty="0">
                <a:solidFill>
                  <a:schemeClr val="tx1"/>
                </a:solidFill>
              </a:rPr>
              <a:t> qua C(1;0;3) </a:t>
            </a:r>
            <a:r>
              <a:rPr lang="en-US" altLang="en-US" dirty="0" err="1">
                <a:solidFill>
                  <a:schemeClr val="tx1"/>
                </a:solidFill>
              </a:rPr>
              <a:t>có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vtpt</a:t>
            </a:r>
            <a:r>
              <a:rPr lang="en-US" altLang="en-US">
                <a:solidFill>
                  <a:schemeClr val="tx1"/>
                </a:solidFill>
              </a:rPr>
              <a:t> (</a:t>
            </a:r>
            <a:r>
              <a:rPr lang="en-US" altLang="en-US" smtClean="0">
                <a:solidFill>
                  <a:schemeClr val="tx1"/>
                </a:solidFill>
              </a:rPr>
              <a:t>1;2;0) </a:t>
            </a:r>
            <a:r>
              <a:rPr lang="en-US" altLang="en-US" dirty="0" err="1">
                <a:solidFill>
                  <a:schemeClr val="tx1"/>
                </a:solidFill>
              </a:rPr>
              <a:t>có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pt</a:t>
            </a:r>
            <a:r>
              <a:rPr lang="en-US" altLang="en-US" dirty="0">
                <a:solidFill>
                  <a:schemeClr val="tx1"/>
                </a:solidFill>
              </a:rPr>
              <a:t> là:1(x-1)+2(y-0)=0</a:t>
            </a:r>
            <a:r>
              <a:rPr lang="en-US" altLang="en-US" dirty="0">
                <a:solidFill>
                  <a:schemeClr val="tx1"/>
                </a:solidFill>
                <a:sym typeface="Wingdings" panose="05000000000000000000" pitchFamily="2" charset="2"/>
              </a:rPr>
              <a:t> x+2y-1=0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8207" name="TextBox 16"/>
          <p:cNvSpPr txBox="1">
            <a:spLocks noChangeArrowheads="1"/>
          </p:cNvSpPr>
          <p:nvPr/>
        </p:nvSpPr>
        <p:spPr bwMode="auto">
          <a:xfrm>
            <a:off x="493713" y="4670425"/>
            <a:ext cx="7727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e)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Đs</a:t>
            </a:r>
            <a:r>
              <a:rPr lang="en-US" altLang="en-US" dirty="0">
                <a:solidFill>
                  <a:schemeClr val="tx1"/>
                </a:solidFill>
              </a:rPr>
              <a:t>: -19x - 36y + 11z + 249=0</a:t>
            </a:r>
          </a:p>
        </p:txBody>
      </p:sp>
      <p:sp>
        <p:nvSpPr>
          <p:cNvPr id="8208" name="TextBox 17"/>
          <p:cNvSpPr txBox="1">
            <a:spLocks noChangeArrowheads="1"/>
          </p:cNvSpPr>
          <p:nvPr/>
        </p:nvSpPr>
        <p:spPr bwMode="auto">
          <a:xfrm>
            <a:off x="547688" y="5380038"/>
            <a:ext cx="38592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f)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Đs</a:t>
            </a:r>
            <a:r>
              <a:rPr lang="en-US" altLang="en-US" dirty="0">
                <a:solidFill>
                  <a:schemeClr val="tx1"/>
                </a:solidFill>
              </a:rPr>
              <a:t>: x-3y + 2z -13 =0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8" grpId="0"/>
      <p:bldP spid="8199" grpId="0"/>
      <p:bldP spid="8201" grpId="0"/>
      <p:bldP spid="8202" grpId="0"/>
      <p:bldP spid="8204" grpId="0"/>
      <p:bldP spid="8206" grpId="0"/>
      <p:bldP spid="8207" grpId="0"/>
      <p:bldP spid="82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9" name="Object 4"/>
          <p:cNvGraphicFramePr>
            <a:graphicFrameLocks noChangeAspect="1"/>
          </p:cNvGraphicFramePr>
          <p:nvPr/>
        </p:nvGraphicFramePr>
        <p:xfrm>
          <a:off x="2106613" y="484188"/>
          <a:ext cx="54546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Equation" r:id="rId3" imgW="3352800" imgH="304800" progId="Equation.DSMT4">
                  <p:embed/>
                </p:oleObj>
              </mc:Choice>
              <mc:Fallback>
                <p:oleObj name="Equation" r:id="rId3" imgW="3352800" imgH="304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484188"/>
                        <a:ext cx="5454650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1035050" y="652463"/>
            <a:ext cx="1039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Ta có:</a:t>
            </a:r>
          </a:p>
        </p:txBody>
      </p:sp>
      <p:sp>
        <p:nvSpPr>
          <p:cNvPr id="9221" name="TextBox 6"/>
          <p:cNvSpPr txBox="1">
            <a:spLocks noChangeArrowheads="1"/>
          </p:cNvSpPr>
          <p:nvPr/>
        </p:nvSpPr>
        <p:spPr bwMode="auto">
          <a:xfrm>
            <a:off x="671512" y="1250950"/>
            <a:ext cx="993552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Mp</a:t>
            </a:r>
            <a:r>
              <a:rPr lang="en-US" altLang="en-US" sz="2000" dirty="0">
                <a:solidFill>
                  <a:schemeClr val="tx1"/>
                </a:solidFill>
              </a:rPr>
              <a:t> qua A(2;1;1) </a:t>
            </a:r>
            <a:r>
              <a:rPr lang="en-US" altLang="en-US" sz="2000" dirty="0" err="1">
                <a:solidFill>
                  <a:schemeClr val="tx1"/>
                </a:solidFill>
              </a:rPr>
              <a:t>có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vtpt</a:t>
            </a:r>
            <a:r>
              <a:rPr lang="en-US" altLang="en-US" sz="2000" dirty="0">
                <a:solidFill>
                  <a:schemeClr val="tx1"/>
                </a:solidFill>
              </a:rPr>
              <a:t>( -7;6;1)=&gt; </a:t>
            </a:r>
            <a:r>
              <a:rPr lang="en-US" altLang="en-US" sz="2000" dirty="0" err="1">
                <a:solidFill>
                  <a:schemeClr val="tx1"/>
                </a:solidFill>
              </a:rPr>
              <a:t>pt</a:t>
            </a:r>
            <a:r>
              <a:rPr lang="en-US" altLang="en-US" sz="2000" dirty="0">
                <a:solidFill>
                  <a:schemeClr val="tx1"/>
                </a:solidFill>
              </a:rPr>
              <a:t>: -7( x-2)+6(y-1)+1(z-1)=0</a:t>
            </a:r>
            <a:r>
              <a:rPr lang="en-US" alt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  -</a:t>
            </a:r>
            <a:r>
              <a:rPr lang="en-US" altLang="en-US" sz="2000" dirty="0">
                <a:solidFill>
                  <a:schemeClr val="tx1"/>
                </a:solidFill>
                <a:sym typeface="Wingdings" panose="05000000000000000000" pitchFamily="2" charset="2"/>
              </a:rPr>
              <a:t>7x+6y+z+7=0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sp>
        <p:nvSpPr>
          <p:cNvPr id="9222" name="TextBox 7"/>
          <p:cNvSpPr txBox="1">
            <a:spLocks noChangeArrowheads="1"/>
          </p:cNvSpPr>
          <p:nvPr/>
        </p:nvSpPr>
        <p:spPr bwMode="auto">
          <a:xfrm>
            <a:off x="646113" y="2057536"/>
            <a:ext cx="7072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h) </a:t>
            </a:r>
            <a:r>
              <a:rPr lang="en-US" altLang="en-US" dirty="0" err="1">
                <a:solidFill>
                  <a:schemeClr val="tx1"/>
                </a:solidFill>
              </a:rPr>
              <a:t>G</a:t>
            </a:r>
            <a:r>
              <a:rPr lang="en-US" altLang="en-US" dirty="0" err="1" smtClean="0">
                <a:solidFill>
                  <a:schemeClr val="tx1"/>
                </a:solidFill>
              </a:rPr>
              <a:t>ọi</a:t>
            </a:r>
            <a:r>
              <a:rPr lang="en-US" alt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I </a:t>
            </a:r>
            <a:r>
              <a:rPr lang="en-US" altLang="en-US" dirty="0" err="1">
                <a:solidFill>
                  <a:schemeClr val="tx1"/>
                </a:solidFill>
              </a:rPr>
              <a:t>là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trung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điểm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của</a:t>
            </a:r>
            <a:r>
              <a:rPr lang="en-US" altLang="en-US" dirty="0">
                <a:solidFill>
                  <a:schemeClr val="tx1"/>
                </a:solidFill>
              </a:rPr>
              <a:t> AB =&gt; I(3;1;-2) ,</a:t>
            </a:r>
          </a:p>
        </p:txBody>
      </p:sp>
      <p:graphicFrame>
        <p:nvGraphicFramePr>
          <p:cNvPr id="9223" name="Object 8"/>
          <p:cNvGraphicFramePr>
            <a:graphicFrameLocks noChangeAspect="1"/>
          </p:cNvGraphicFramePr>
          <p:nvPr/>
        </p:nvGraphicFramePr>
        <p:xfrm>
          <a:off x="5110163" y="1973263"/>
          <a:ext cx="20859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Equation" r:id="rId5" imgW="1511300" imgH="304800" progId="Equation.DSMT4">
                  <p:embed/>
                </p:oleObj>
              </mc:Choice>
              <mc:Fallback>
                <p:oleObj name="Equation" r:id="rId5" imgW="1511300" imgH="304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163" y="1973263"/>
                        <a:ext cx="208597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Box 9"/>
          <p:cNvSpPr txBox="1">
            <a:spLocks noChangeArrowheads="1"/>
          </p:cNvSpPr>
          <p:nvPr/>
        </p:nvSpPr>
        <p:spPr bwMode="auto">
          <a:xfrm>
            <a:off x="587375" y="2759075"/>
            <a:ext cx="1001966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 err="1">
                <a:solidFill>
                  <a:schemeClr val="tx1"/>
                </a:solidFill>
              </a:rPr>
              <a:t>Mp</a:t>
            </a:r>
            <a:r>
              <a:rPr lang="en-US" altLang="en-US" sz="2000" dirty="0">
                <a:solidFill>
                  <a:schemeClr val="tx1"/>
                </a:solidFill>
              </a:rPr>
              <a:t> qua I(3;1;-2) </a:t>
            </a:r>
            <a:r>
              <a:rPr lang="en-US" altLang="en-US" sz="2000" dirty="0" err="1">
                <a:solidFill>
                  <a:schemeClr val="tx1"/>
                </a:solidFill>
              </a:rPr>
              <a:t>có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vtpt</a:t>
            </a:r>
            <a:r>
              <a:rPr lang="en-US" altLang="en-US" sz="2000" dirty="0">
                <a:solidFill>
                  <a:schemeClr val="tx1"/>
                </a:solidFill>
              </a:rPr>
              <a:t>( 1;-2;2)=&gt; </a:t>
            </a:r>
            <a:r>
              <a:rPr lang="en-US" altLang="en-US" sz="2000" dirty="0" err="1">
                <a:solidFill>
                  <a:schemeClr val="tx1"/>
                </a:solidFill>
              </a:rPr>
              <a:t>pt</a:t>
            </a:r>
            <a:r>
              <a:rPr lang="en-US" altLang="en-US" sz="2000" dirty="0">
                <a:solidFill>
                  <a:schemeClr val="tx1"/>
                </a:solidFill>
              </a:rPr>
              <a:t>: 1(x-3) -2(y-1) + 2(z+2) = </a:t>
            </a:r>
            <a:r>
              <a:rPr lang="en-US" altLang="en-US" sz="2000" dirty="0" smtClean="0">
                <a:solidFill>
                  <a:schemeClr val="tx1"/>
                </a:solidFill>
              </a:rPr>
              <a:t>0 </a:t>
            </a:r>
            <a:r>
              <a:rPr lang="en-US" altLang="en-US" sz="20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</a:t>
            </a:r>
            <a:r>
              <a:rPr lang="en-US" altLang="en-US" sz="2000" dirty="0" smtClean="0">
                <a:solidFill>
                  <a:schemeClr val="tx1"/>
                </a:solidFill>
              </a:rPr>
              <a:t>  x </a:t>
            </a:r>
            <a:r>
              <a:rPr lang="en-US" altLang="en-US" sz="2000" dirty="0">
                <a:solidFill>
                  <a:schemeClr val="tx1"/>
                </a:solidFill>
              </a:rPr>
              <a:t>-2y + 2z + 3=0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6112" y="3692525"/>
            <a:ext cx="96604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sz="2000" b="1" dirty="0" smtClean="0">
                <a:solidFill>
                  <a:srgbClr val="FF0000"/>
                </a:solidFill>
              </a:rPr>
              <a:t>)  </a:t>
            </a:r>
            <a:r>
              <a:rPr lang="en-US" sz="2000" dirty="0" err="1" smtClean="0"/>
              <a:t>Gọi</a:t>
            </a:r>
            <a:r>
              <a:rPr lang="en-US" sz="2000" dirty="0" smtClean="0"/>
              <a:t>  </a:t>
            </a:r>
            <a:r>
              <a:rPr lang="en-US" sz="2000" dirty="0"/>
              <a:t>M,N, P </a:t>
            </a:r>
            <a:r>
              <a:rPr lang="en-US" sz="2000" dirty="0" err="1"/>
              <a:t>lần</a:t>
            </a:r>
            <a:r>
              <a:rPr lang="en-US" sz="2000" dirty="0"/>
              <a:t> </a:t>
            </a:r>
            <a:r>
              <a:rPr lang="en-US" sz="2000" dirty="0" err="1"/>
              <a:t>lượt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điểm</a:t>
            </a:r>
            <a:r>
              <a:rPr lang="en-US" sz="2000" dirty="0"/>
              <a:t> A(2;3;4) </a:t>
            </a:r>
            <a:r>
              <a:rPr lang="en-US" sz="2000" dirty="0" err="1"/>
              <a:t>lên</a:t>
            </a:r>
            <a:r>
              <a:rPr lang="en-US" sz="2000" dirty="0"/>
              <a:t> 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trục</a:t>
            </a:r>
            <a:r>
              <a:rPr lang="en-US" sz="2000" dirty="0"/>
              <a:t> 0x, 0y, 0z </a:t>
            </a:r>
          </a:p>
          <a:p>
            <a:pPr>
              <a:defRPr/>
            </a:pPr>
            <a:r>
              <a:rPr lang="en-US" sz="2000" dirty="0"/>
              <a:t>=&gt; M(2;0;0) , N( 0;3;0), P( 0;0;4) =&gt; </a:t>
            </a:r>
            <a:r>
              <a:rPr lang="en-US" sz="2000" dirty="0" err="1"/>
              <a:t>ptmp</a:t>
            </a:r>
            <a:r>
              <a:rPr lang="en-US" sz="2000" dirty="0"/>
              <a:t>(MNP) </a:t>
            </a:r>
            <a:r>
              <a:rPr lang="en-US" sz="2000" dirty="0" err="1"/>
              <a:t>là</a:t>
            </a:r>
            <a:r>
              <a:rPr lang="en-US" sz="2000" dirty="0"/>
              <a:t> :  </a:t>
            </a:r>
          </a:p>
        </p:txBody>
      </p:sp>
      <p:graphicFrame>
        <p:nvGraphicFramePr>
          <p:cNvPr id="9225" name="Object 2"/>
          <p:cNvGraphicFramePr>
            <a:graphicFrameLocks noChangeAspect="1"/>
          </p:cNvGraphicFramePr>
          <p:nvPr/>
        </p:nvGraphicFramePr>
        <p:xfrm>
          <a:off x="6038850" y="333851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"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38513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072094"/>
              </p:ext>
            </p:extLst>
          </p:nvPr>
        </p:nvGraphicFramePr>
        <p:xfrm>
          <a:off x="2864259" y="4412435"/>
          <a:ext cx="4017962" cy="614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" name="Equation" r:id="rId9" imgW="2374900" imgH="393700" progId="Equation.DSMT4">
                  <p:embed/>
                </p:oleObj>
              </mc:Choice>
              <mc:Fallback>
                <p:oleObj name="Equation" r:id="rId9" imgW="23749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4259" y="4412435"/>
                        <a:ext cx="4017962" cy="6141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TextBox 4"/>
          <p:cNvSpPr txBox="1">
            <a:spLocks noChangeArrowheads="1"/>
          </p:cNvSpPr>
          <p:nvPr/>
        </p:nvSpPr>
        <p:spPr bwMode="auto">
          <a:xfrm>
            <a:off x="691879" y="5251450"/>
            <a:ext cx="1171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j) </a:t>
            </a:r>
            <a:r>
              <a:rPr lang="en-US" altLang="en-US" dirty="0">
                <a:solidFill>
                  <a:schemeClr val="tx1"/>
                </a:solidFill>
              </a:rPr>
              <a:t>Ta </a:t>
            </a:r>
            <a:r>
              <a:rPr lang="en-US" altLang="en-US" dirty="0" err="1">
                <a:solidFill>
                  <a:schemeClr val="tx1"/>
                </a:solidFill>
              </a:rPr>
              <a:t>có</a:t>
            </a:r>
            <a:r>
              <a:rPr lang="en-US" altLang="en-US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806575" y="5251450"/>
            <a:ext cx="6054725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graphicFrame>
        <p:nvGraphicFramePr>
          <p:cNvPr id="9230" name="Object 4"/>
          <p:cNvGraphicFramePr>
            <a:graphicFrameLocks noChangeAspect="1"/>
          </p:cNvGraphicFramePr>
          <p:nvPr/>
        </p:nvGraphicFramePr>
        <p:xfrm>
          <a:off x="1806575" y="4932363"/>
          <a:ext cx="821055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" name="Equation" r:id="rId11" imgW="4457700" imgH="330200" progId="Equation.DSMT4">
                  <p:embed/>
                </p:oleObj>
              </mc:Choice>
              <mc:Fallback>
                <p:oleObj name="Equation" r:id="rId11" imgW="4457700" imgH="330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4932363"/>
                        <a:ext cx="821055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1" name="TextBox 6"/>
          <p:cNvSpPr txBox="1">
            <a:spLocks noChangeArrowheads="1"/>
          </p:cNvSpPr>
          <p:nvPr/>
        </p:nvSpPr>
        <p:spPr bwMode="auto">
          <a:xfrm>
            <a:off x="620713" y="5886450"/>
            <a:ext cx="985569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Mp</a:t>
            </a:r>
            <a:r>
              <a:rPr lang="en-US" altLang="en-US" dirty="0">
                <a:solidFill>
                  <a:schemeClr val="tx1"/>
                </a:solidFill>
              </a:rPr>
              <a:t> qua I(-1;-2;-5) </a:t>
            </a:r>
            <a:r>
              <a:rPr lang="en-US" altLang="en-US" dirty="0" err="1">
                <a:solidFill>
                  <a:schemeClr val="tx1"/>
                </a:solidFill>
              </a:rPr>
              <a:t>có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vtpt</a:t>
            </a:r>
            <a:r>
              <a:rPr lang="en-US" altLang="en-US" dirty="0">
                <a:solidFill>
                  <a:schemeClr val="tx1"/>
                </a:solidFill>
              </a:rPr>
              <a:t> (1;1;1)=&gt; </a:t>
            </a:r>
            <a:r>
              <a:rPr lang="en-US" altLang="en-US" dirty="0" err="1">
                <a:solidFill>
                  <a:schemeClr val="tx1"/>
                </a:solidFill>
              </a:rPr>
              <a:t>pt</a:t>
            </a:r>
            <a:r>
              <a:rPr lang="en-US" altLang="en-US" dirty="0">
                <a:solidFill>
                  <a:schemeClr val="tx1"/>
                </a:solidFill>
              </a:rPr>
              <a:t>: 1(x+1)+1(y+2)+1(z+5)=0</a:t>
            </a:r>
            <a:r>
              <a:rPr lang="en-US" altLang="en-US" dirty="0">
                <a:solidFill>
                  <a:schemeClr val="tx1"/>
                </a:solidFill>
                <a:sym typeface="Wingdings" panose="05000000000000000000" pitchFamily="2" charset="2"/>
              </a:rPr>
              <a:t> x+y+z+8=0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20713" y="652463"/>
            <a:ext cx="5222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/>
      <p:bldP spid="9224" grpId="0"/>
      <p:bldP spid="2" grpId="0"/>
      <p:bldP spid="9228" grpId="0"/>
      <p:bldP spid="9231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2"/>
          <p:cNvSpPr txBox="1">
            <a:spLocks noChangeArrowheads="1"/>
          </p:cNvSpPr>
          <p:nvPr/>
        </p:nvSpPr>
        <p:spPr bwMode="auto">
          <a:xfrm>
            <a:off x="279400" y="312738"/>
            <a:ext cx="82629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u="sng">
                <a:solidFill>
                  <a:srgbClr val="FF0000"/>
                </a:solidFill>
              </a:rPr>
              <a:t>BÀI </a:t>
            </a:r>
            <a:r>
              <a:rPr lang="en-US" altLang="en-US" sz="2000" b="1" u="sng">
                <a:solidFill>
                  <a:srgbClr val="FF0000"/>
                </a:solidFill>
              </a:rPr>
              <a:t>2:</a:t>
            </a:r>
            <a:r>
              <a:rPr lang="en-US" altLang="en-US" sz="2000">
                <a:solidFill>
                  <a:schemeClr val="tx1"/>
                </a:solidFill>
              </a:rPr>
              <a:t>Xét vị trí tương đối của mỗi cặp mp (P) và (Q) sau;</a:t>
            </a:r>
          </a:p>
        </p:txBody>
      </p:sp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501650" y="1103313"/>
            <a:ext cx="7962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a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)</a:t>
            </a:r>
            <a:r>
              <a:rPr lang="en-US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/>
                </a:solidFill>
              </a:rPr>
              <a:t>Mp</a:t>
            </a:r>
            <a:r>
              <a:rPr lang="en-US" altLang="en-US" sz="2000" dirty="0" smtClean="0">
                <a:solidFill>
                  <a:schemeClr val="tx1"/>
                </a:solidFill>
              </a:rPr>
              <a:t>(p</a:t>
            </a:r>
            <a:r>
              <a:rPr lang="en-US" altLang="en-US" sz="2000" dirty="0">
                <a:solidFill>
                  <a:schemeClr val="tx1"/>
                </a:solidFill>
              </a:rPr>
              <a:t>) : x-y + 2z – 4 = 0 </a:t>
            </a:r>
            <a:r>
              <a:rPr lang="en-US" altLang="en-US" sz="2000" dirty="0" err="1">
                <a:solidFill>
                  <a:schemeClr val="tx1"/>
                </a:solidFill>
              </a:rPr>
              <a:t>và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mp</a:t>
            </a:r>
            <a:r>
              <a:rPr lang="en-US" altLang="en-US" sz="2000" dirty="0">
                <a:solidFill>
                  <a:schemeClr val="tx1"/>
                </a:solidFill>
              </a:rPr>
              <a:t>(Q): 10x -10y + 20z- 40 = 0 </a:t>
            </a: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468313" y="1801813"/>
            <a:ext cx="7448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b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)</a:t>
            </a:r>
            <a:r>
              <a:rPr lang="en-US" altLang="en-US" sz="2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2000" dirty="0" err="1" smtClean="0">
                <a:solidFill>
                  <a:schemeClr val="tx1"/>
                </a:solidFill>
              </a:rPr>
              <a:t>Mp</a:t>
            </a:r>
            <a:r>
              <a:rPr lang="en-US" altLang="en-US" sz="2000" dirty="0" smtClean="0">
                <a:solidFill>
                  <a:schemeClr val="tx1"/>
                </a:solidFill>
              </a:rPr>
              <a:t>(p</a:t>
            </a:r>
            <a:r>
              <a:rPr lang="en-US" altLang="en-US" sz="2000" dirty="0">
                <a:solidFill>
                  <a:schemeClr val="tx1"/>
                </a:solidFill>
              </a:rPr>
              <a:t>) : 3x - y -3z + 5 = 0 </a:t>
            </a:r>
            <a:r>
              <a:rPr lang="en-US" altLang="en-US" sz="2000" dirty="0" err="1">
                <a:solidFill>
                  <a:schemeClr val="tx1"/>
                </a:solidFill>
              </a:rPr>
              <a:t>và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mp</a:t>
            </a:r>
            <a:r>
              <a:rPr lang="en-US" altLang="en-US" sz="2000" dirty="0">
                <a:solidFill>
                  <a:schemeClr val="tx1"/>
                </a:solidFill>
              </a:rPr>
              <a:t>(Q): 9x -6y - 9z- 5 = 0 </a:t>
            </a:r>
          </a:p>
        </p:txBody>
      </p:sp>
      <p:sp>
        <p:nvSpPr>
          <p:cNvPr id="10245" name="TextBox 6"/>
          <p:cNvSpPr txBox="1">
            <a:spLocks noChangeArrowheads="1"/>
          </p:cNvSpPr>
          <p:nvPr/>
        </p:nvSpPr>
        <p:spPr bwMode="auto">
          <a:xfrm>
            <a:off x="468313" y="2498725"/>
            <a:ext cx="6935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c) </a:t>
            </a:r>
            <a:r>
              <a:rPr lang="en-US" altLang="en-US" sz="2000" dirty="0" err="1">
                <a:solidFill>
                  <a:schemeClr val="tx1"/>
                </a:solidFill>
              </a:rPr>
              <a:t>Mp</a:t>
            </a:r>
            <a:r>
              <a:rPr lang="en-US" altLang="en-US" sz="2000" dirty="0">
                <a:solidFill>
                  <a:schemeClr val="tx1"/>
                </a:solidFill>
              </a:rPr>
              <a:t>(p) : x + y + z -1 = 0 </a:t>
            </a:r>
            <a:r>
              <a:rPr lang="en-US" altLang="en-US" sz="2000" dirty="0" err="1">
                <a:solidFill>
                  <a:schemeClr val="tx1"/>
                </a:solidFill>
              </a:rPr>
              <a:t>và</a:t>
            </a:r>
            <a:r>
              <a:rPr lang="en-US" altLang="en-US" sz="2000" dirty="0">
                <a:solidFill>
                  <a:schemeClr val="tx1"/>
                </a:solidFill>
              </a:rPr>
              <a:t> </a:t>
            </a:r>
            <a:r>
              <a:rPr lang="en-US" altLang="en-US" sz="2000" dirty="0" err="1">
                <a:solidFill>
                  <a:schemeClr val="tx1"/>
                </a:solidFill>
              </a:rPr>
              <a:t>mp</a:t>
            </a:r>
            <a:r>
              <a:rPr lang="en-US" altLang="en-US" sz="2000" dirty="0">
                <a:solidFill>
                  <a:schemeClr val="tx1"/>
                </a:solidFill>
              </a:rPr>
              <a:t>(Q): 2x + 2y + 2z + 3 = 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374650" y="319088"/>
            <a:ext cx="1993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u="sng">
                <a:solidFill>
                  <a:srgbClr val="FF0000"/>
                </a:solidFill>
              </a:rPr>
              <a:t>GIẢI:</a:t>
            </a:r>
          </a:p>
        </p:txBody>
      </p:sp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374650" y="1081088"/>
            <a:ext cx="1385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a) </a:t>
            </a:r>
            <a:r>
              <a:rPr lang="en-US" altLang="en-US" sz="2000" dirty="0">
                <a:solidFill>
                  <a:schemeClr val="tx1"/>
                </a:solidFill>
              </a:rPr>
              <a:t>Ta </a:t>
            </a:r>
            <a:r>
              <a:rPr lang="en-US" altLang="en-US" sz="2000" dirty="0" err="1">
                <a:solidFill>
                  <a:schemeClr val="tx1"/>
                </a:solidFill>
              </a:rPr>
              <a:t>có</a:t>
            </a:r>
            <a:r>
              <a:rPr lang="en-US" altLang="en-US" sz="2000" dirty="0">
                <a:solidFill>
                  <a:schemeClr val="tx1"/>
                </a:solidFill>
              </a:rPr>
              <a:t>: </a:t>
            </a: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357065"/>
              </p:ext>
            </p:extLst>
          </p:nvPr>
        </p:nvGraphicFramePr>
        <p:xfrm>
          <a:off x="1771650" y="781050"/>
          <a:ext cx="38100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3" imgW="2095200" imgH="304560" progId="Equation.DSMT4">
                  <p:embed/>
                </p:oleObj>
              </mc:Choice>
              <mc:Fallback>
                <p:oleObj name="Equation" r:id="rId3" imgW="209520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781050"/>
                        <a:ext cx="3810000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Box 6"/>
          <p:cNvSpPr txBox="1">
            <a:spLocks noChangeArrowheads="1"/>
          </p:cNvSpPr>
          <p:nvPr/>
        </p:nvSpPr>
        <p:spPr bwMode="auto">
          <a:xfrm>
            <a:off x="539750" y="1870075"/>
            <a:ext cx="512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Vì </a:t>
            </a:r>
          </a:p>
        </p:txBody>
      </p:sp>
      <p:sp>
        <p:nvSpPr>
          <p:cNvPr id="11270" name="TextBox 7"/>
          <p:cNvSpPr txBox="1">
            <a:spLocks noChangeArrowheads="1"/>
          </p:cNvSpPr>
          <p:nvPr/>
        </p:nvSpPr>
        <p:spPr bwMode="auto">
          <a:xfrm>
            <a:off x="1052513" y="2036763"/>
            <a:ext cx="60690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graphicFrame>
        <p:nvGraphicFramePr>
          <p:cNvPr id="1024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507460"/>
              </p:ext>
            </p:extLst>
          </p:nvPr>
        </p:nvGraphicFramePr>
        <p:xfrm>
          <a:off x="1335088" y="1549400"/>
          <a:ext cx="39751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5" imgW="2145960" imgH="393480" progId="Equation.DSMT4">
                  <p:embed/>
                </p:oleObj>
              </mc:Choice>
              <mc:Fallback>
                <p:oleObj name="Equation" r:id="rId5" imgW="2145960" imgH="393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088" y="1549400"/>
                        <a:ext cx="397510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Box 9"/>
          <p:cNvSpPr txBox="1">
            <a:spLocks noChangeArrowheads="1"/>
          </p:cNvSpPr>
          <p:nvPr/>
        </p:nvSpPr>
        <p:spPr bwMode="auto">
          <a:xfrm>
            <a:off x="398463" y="2787650"/>
            <a:ext cx="1255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b) </a:t>
            </a:r>
            <a:r>
              <a:rPr lang="en-US" altLang="en-US" dirty="0">
                <a:solidFill>
                  <a:schemeClr val="tx1"/>
                </a:solidFill>
              </a:rPr>
              <a:t>Ta </a:t>
            </a:r>
            <a:r>
              <a:rPr lang="en-US" altLang="en-US" dirty="0" err="1">
                <a:solidFill>
                  <a:schemeClr val="tx1"/>
                </a:solidFill>
              </a:rPr>
              <a:t>có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</a:p>
        </p:txBody>
      </p:sp>
      <p:graphicFrame>
        <p:nvGraphicFramePr>
          <p:cNvPr id="1024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702275"/>
              </p:ext>
            </p:extLst>
          </p:nvPr>
        </p:nvGraphicFramePr>
        <p:xfrm>
          <a:off x="2000250" y="2459038"/>
          <a:ext cx="3740150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7" name="Equation" r:id="rId7" imgW="1879560" imgH="304560" progId="Equation.DSMT4">
                  <p:embed/>
                </p:oleObj>
              </mc:Choice>
              <mc:Fallback>
                <p:oleObj name="Equation" r:id="rId7" imgW="187956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2459038"/>
                        <a:ext cx="3740150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TextBox 12"/>
          <p:cNvSpPr txBox="1">
            <a:spLocks noChangeArrowheads="1"/>
          </p:cNvSpPr>
          <p:nvPr/>
        </p:nvSpPr>
        <p:spPr bwMode="auto">
          <a:xfrm>
            <a:off x="558800" y="3408363"/>
            <a:ext cx="858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Vì</a:t>
            </a:r>
          </a:p>
        </p:txBody>
      </p:sp>
      <p:sp>
        <p:nvSpPr>
          <p:cNvPr id="11275" name="TextBox 13"/>
          <p:cNvSpPr txBox="1">
            <a:spLocks noChangeArrowheads="1"/>
          </p:cNvSpPr>
          <p:nvPr/>
        </p:nvSpPr>
        <p:spPr bwMode="auto">
          <a:xfrm>
            <a:off x="1393825" y="3546475"/>
            <a:ext cx="363537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graphicFrame>
        <p:nvGraphicFramePr>
          <p:cNvPr id="1025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887324"/>
              </p:ext>
            </p:extLst>
          </p:nvPr>
        </p:nvGraphicFramePr>
        <p:xfrm>
          <a:off x="1406525" y="3111500"/>
          <a:ext cx="127158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8" name="Equation" r:id="rId9" imgW="685800" imgH="393480" progId="Equation.DSMT4">
                  <p:embed/>
                </p:oleObj>
              </mc:Choice>
              <mc:Fallback>
                <p:oleObj name="Equation" r:id="rId9" imgW="68580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525" y="3111500"/>
                        <a:ext cx="127158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3" name="TextBox 15"/>
          <p:cNvSpPr txBox="1">
            <a:spLocks noChangeArrowheads="1"/>
          </p:cNvSpPr>
          <p:nvPr/>
        </p:nvSpPr>
        <p:spPr bwMode="auto">
          <a:xfrm>
            <a:off x="2617788" y="3406775"/>
            <a:ext cx="2390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(P) cẮt (Q)</a:t>
            </a:r>
          </a:p>
        </p:txBody>
      </p:sp>
      <p:sp>
        <p:nvSpPr>
          <p:cNvPr id="10254" name="TextBox 16"/>
          <p:cNvSpPr txBox="1">
            <a:spLocks noChangeArrowheads="1"/>
          </p:cNvSpPr>
          <p:nvPr/>
        </p:nvSpPr>
        <p:spPr bwMode="auto">
          <a:xfrm>
            <a:off x="398463" y="4418012"/>
            <a:ext cx="512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c) </a:t>
            </a:r>
          </a:p>
        </p:txBody>
      </p:sp>
      <p:graphicFrame>
        <p:nvGraphicFramePr>
          <p:cNvPr id="1025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970279"/>
              </p:ext>
            </p:extLst>
          </p:nvPr>
        </p:nvGraphicFramePr>
        <p:xfrm>
          <a:off x="846395" y="4083051"/>
          <a:ext cx="4262438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9" name="Equation" r:id="rId11" imgW="1663560" imgH="304560" progId="Equation.DSMT4">
                  <p:embed/>
                </p:oleObj>
              </mc:Choice>
              <mc:Fallback>
                <p:oleObj name="Equation" r:id="rId11" imgW="1663560" imgH="304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395" y="4083051"/>
                        <a:ext cx="4262438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0" name="TextBox 18"/>
          <p:cNvSpPr txBox="1">
            <a:spLocks noChangeArrowheads="1"/>
          </p:cNvSpPr>
          <p:nvPr/>
        </p:nvSpPr>
        <p:spPr bwMode="auto">
          <a:xfrm>
            <a:off x="1046163" y="5219700"/>
            <a:ext cx="55721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</a:endParaRPr>
          </a:p>
        </p:txBody>
      </p:sp>
      <p:graphicFrame>
        <p:nvGraphicFramePr>
          <p:cNvPr id="1025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184635"/>
              </p:ext>
            </p:extLst>
          </p:nvPr>
        </p:nvGraphicFramePr>
        <p:xfrm>
          <a:off x="1262168" y="5137150"/>
          <a:ext cx="32702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0" name="Equation" r:id="rId13" imgW="1765080" imgH="393480" progId="Equation.DSMT4">
                  <p:embed/>
                </p:oleObj>
              </mc:Choice>
              <mc:Fallback>
                <p:oleObj name="Equation" r:id="rId13" imgW="176508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168" y="5137150"/>
                        <a:ext cx="3270250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8" name="TextBox 20"/>
          <p:cNvSpPr txBox="1">
            <a:spLocks noChangeArrowheads="1"/>
          </p:cNvSpPr>
          <p:nvPr/>
        </p:nvSpPr>
        <p:spPr bwMode="auto">
          <a:xfrm>
            <a:off x="590013" y="5398607"/>
            <a:ext cx="512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 err="1">
                <a:solidFill>
                  <a:schemeClr val="tx1"/>
                </a:solidFill>
              </a:rPr>
              <a:t>Vì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5" grpId="0"/>
      <p:bldP spid="10248" grpId="0"/>
      <p:bldP spid="10250" grpId="0"/>
      <p:bldP spid="10253" grpId="0"/>
      <p:bldP spid="10254" grpId="0"/>
      <p:bldP spid="102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423863" y="379413"/>
            <a:ext cx="5419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u="sng">
                <a:solidFill>
                  <a:srgbClr val="FF0000"/>
                </a:solidFill>
              </a:rPr>
              <a:t>BÀI 3:</a:t>
            </a:r>
            <a:r>
              <a:rPr lang="en-US" altLang="en-US">
                <a:solidFill>
                  <a:schemeClr val="tx1"/>
                </a:solidFill>
              </a:rPr>
              <a:t> Tính khoảng cách từ điểm M đến mặt phẳng </a:t>
            </a:r>
          </a:p>
        </p:txBody>
      </p:sp>
      <p:graphicFrame>
        <p:nvGraphicFramePr>
          <p:cNvPr id="12291" name="Object 2"/>
          <p:cNvGraphicFramePr>
            <a:graphicFrameLocks noChangeAspect="1"/>
          </p:cNvGraphicFramePr>
          <p:nvPr/>
        </p:nvGraphicFramePr>
        <p:xfrm>
          <a:off x="6038850" y="333851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2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38513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78227"/>
              </p:ext>
            </p:extLst>
          </p:nvPr>
        </p:nvGraphicFramePr>
        <p:xfrm>
          <a:off x="5810250" y="449626"/>
          <a:ext cx="6683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3" name="Equation" r:id="rId5" imgW="253780" imgH="203024" progId="Equation.DSMT4">
                  <p:embed/>
                </p:oleObj>
              </mc:Choice>
              <mc:Fallback>
                <p:oleObj name="Equation" r:id="rId5" imgW="253780" imgH="20302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449626"/>
                        <a:ext cx="668338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6478588" y="409575"/>
            <a:ext cx="1071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Biết:</a:t>
            </a:r>
          </a:p>
        </p:txBody>
      </p:sp>
      <p:sp>
        <p:nvSpPr>
          <p:cNvPr id="12294" name="TextBox 5"/>
          <p:cNvSpPr txBox="1">
            <a:spLocks noChangeArrowheads="1"/>
          </p:cNvSpPr>
          <p:nvPr/>
        </p:nvSpPr>
        <p:spPr bwMode="auto">
          <a:xfrm>
            <a:off x="903288" y="1036638"/>
            <a:ext cx="6846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a)</a:t>
            </a:r>
            <a:r>
              <a:rPr lang="en-US" altLang="en-US" dirty="0">
                <a:solidFill>
                  <a:schemeClr val="tx1"/>
                </a:solidFill>
              </a:rPr>
              <a:t> M(1;5;7) ,</a:t>
            </a:r>
          </a:p>
        </p:txBody>
      </p:sp>
      <p:graphicFrame>
        <p:nvGraphicFramePr>
          <p:cNvPr id="1229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548857"/>
              </p:ext>
            </p:extLst>
          </p:nvPr>
        </p:nvGraphicFramePr>
        <p:xfrm>
          <a:off x="2430419" y="1070837"/>
          <a:ext cx="6683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4" name="Equation" r:id="rId7" imgW="253780" imgH="203024" progId="Equation.DSMT4">
                  <p:embed/>
                </p:oleObj>
              </mc:Choice>
              <mc:Fallback>
                <p:oleObj name="Equation" r:id="rId7" imgW="253780" imgH="2030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19" y="1070837"/>
                        <a:ext cx="668338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TextBox 7"/>
          <p:cNvSpPr txBox="1">
            <a:spLocks noChangeArrowheads="1"/>
          </p:cNvSpPr>
          <p:nvPr/>
        </p:nvSpPr>
        <p:spPr bwMode="auto">
          <a:xfrm>
            <a:off x="3022600" y="1036638"/>
            <a:ext cx="3244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2x + y – z + 2 = 0</a:t>
            </a:r>
          </a:p>
        </p:txBody>
      </p:sp>
      <p:sp>
        <p:nvSpPr>
          <p:cNvPr id="12297" name="TextBox 8"/>
          <p:cNvSpPr txBox="1">
            <a:spLocks noChangeArrowheads="1"/>
          </p:cNvSpPr>
          <p:nvPr/>
        </p:nvSpPr>
        <p:spPr bwMode="auto">
          <a:xfrm>
            <a:off x="903288" y="1695450"/>
            <a:ext cx="5464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b)</a:t>
            </a:r>
            <a:r>
              <a:rPr lang="en-US" altLang="en-US" dirty="0">
                <a:solidFill>
                  <a:schemeClr val="tx1"/>
                </a:solidFill>
              </a:rPr>
              <a:t> M(1;-3;5),</a:t>
            </a:r>
          </a:p>
        </p:txBody>
      </p:sp>
      <p:graphicFrame>
        <p:nvGraphicFramePr>
          <p:cNvPr id="12298" name="Object 9"/>
          <p:cNvGraphicFramePr>
            <a:graphicFrameLocks noChangeAspect="1"/>
          </p:cNvGraphicFramePr>
          <p:nvPr/>
        </p:nvGraphicFramePr>
        <p:xfrm>
          <a:off x="2443163" y="1755775"/>
          <a:ext cx="6683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5" name="Equation" r:id="rId9" imgW="253780" imgH="203024" progId="Equation.DSMT4">
                  <p:embed/>
                </p:oleObj>
              </mc:Choice>
              <mc:Fallback>
                <p:oleObj name="Equation" r:id="rId9" imgW="253780" imgH="2030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1755775"/>
                        <a:ext cx="66833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TextBox 10"/>
          <p:cNvSpPr txBox="1">
            <a:spLocks noChangeArrowheads="1"/>
          </p:cNvSpPr>
          <p:nvPr/>
        </p:nvSpPr>
        <p:spPr bwMode="auto">
          <a:xfrm>
            <a:off x="3143250" y="1722438"/>
            <a:ext cx="2709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2x + z-  2=0</a:t>
            </a:r>
          </a:p>
        </p:txBody>
      </p:sp>
      <p:sp>
        <p:nvSpPr>
          <p:cNvPr id="12300" name="TextBox 12"/>
          <p:cNvSpPr txBox="1">
            <a:spLocks noChangeArrowheads="1"/>
          </p:cNvSpPr>
          <p:nvPr/>
        </p:nvSpPr>
        <p:spPr bwMode="auto">
          <a:xfrm>
            <a:off x="903288" y="2362200"/>
            <a:ext cx="1746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c)</a:t>
            </a:r>
            <a:r>
              <a:rPr lang="en-US" altLang="en-US" dirty="0">
                <a:solidFill>
                  <a:schemeClr val="tx1"/>
                </a:solidFill>
              </a:rPr>
              <a:t> M(-1;5;3) ,</a:t>
            </a:r>
          </a:p>
        </p:txBody>
      </p:sp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2443163" y="2425700"/>
          <a:ext cx="19383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6" name="Equation" r:id="rId10" imgW="736600" imgH="203200" progId="Equation.DSMT4">
                  <p:embed/>
                </p:oleObj>
              </mc:Choice>
              <mc:Fallback>
                <p:oleObj name="Equation" r:id="rId10" imgW="736600" imgH="203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425700"/>
                        <a:ext cx="193833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34988" y="3211513"/>
            <a:ext cx="881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u="sng">
                <a:solidFill>
                  <a:srgbClr val="FF0000"/>
                </a:solidFill>
              </a:rPr>
              <a:t>GIẢI: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883462"/>
              </p:ext>
            </p:extLst>
          </p:nvPr>
        </p:nvGraphicFramePr>
        <p:xfrm>
          <a:off x="1408113" y="3124200"/>
          <a:ext cx="288131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7" name="Equation" r:id="rId12" imgW="2209680" imgH="457200" progId="Equation.DSMT4">
                  <p:embed/>
                </p:oleObj>
              </mc:Choice>
              <mc:Fallback>
                <p:oleObj name="Equation" r:id="rId12" imgW="2209680" imgH="457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3124200"/>
                        <a:ext cx="2881312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92150" y="4237038"/>
            <a:ext cx="415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a)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108075" y="4117975"/>
          <a:ext cx="342423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8" name="Equation" r:id="rId14" imgW="2628900" imgH="508000" progId="Equation.DSMT4">
                  <p:embed/>
                </p:oleObj>
              </mc:Choice>
              <mc:Fallback>
                <p:oleObj name="Equation" r:id="rId14" imgW="2628900" imgH="5080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4117975"/>
                        <a:ext cx="3424238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92150" y="5224463"/>
            <a:ext cx="635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b)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423988" y="5100638"/>
          <a:ext cx="3011487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9" name="Equation" r:id="rId16" imgW="2311400" imgH="457200" progId="Equation.DSMT4">
                  <p:embed/>
                </p:oleObj>
              </mc:Choice>
              <mc:Fallback>
                <p:oleObj name="Equation" r:id="rId16" imgW="2311400" imgH="457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5100638"/>
                        <a:ext cx="3011487" cy="74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31838" y="6086475"/>
            <a:ext cx="547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c)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929063" y="5848350"/>
          <a:ext cx="2109787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0" name="Equation" r:id="rId18" imgW="1282700" imgH="457200" progId="Equation.DSMT4">
                  <p:embed/>
                </p:oleObj>
              </mc:Choice>
              <mc:Fallback>
                <p:oleObj name="Equation" r:id="rId18" imgW="1282700" imgH="457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5848350"/>
                        <a:ext cx="2109787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924050" y="6116638"/>
            <a:ext cx="2197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tx1"/>
                </a:solidFill>
              </a:rPr>
              <a:t>Mp(0xy) =&gt; z = 0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1162050" y="6156325"/>
          <a:ext cx="7207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1" name="Equation" r:id="rId20" imgW="368140" imgH="203112" progId="Equation.DSMT4">
                  <p:embed/>
                </p:oleObj>
              </mc:Choice>
              <mc:Fallback>
                <p:oleObj name="Equation" r:id="rId20" imgW="368140" imgH="20311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6156325"/>
                        <a:ext cx="7207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YEN TAP PTMP ( TT) [Compatibility Mode]" id="{91240B4C-EC7B-44A4-B21F-8D234E468505}" vid="{340DBE97-F466-4815-B318-A98886E0FE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LUYEN TAP PTMP ( TT)</Template>
  <TotalTime>115</TotalTime>
  <Words>775</Words>
  <Application>Microsoft Office PowerPoint</Application>
  <PresentationFormat>Widescreen</PresentationFormat>
  <Paragraphs>89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Times New Roman</vt:lpstr>
      <vt:lpstr>Trebuchet MS</vt:lpstr>
      <vt:lpstr>Wingdings</vt:lpstr>
      <vt:lpstr>Wingdings 3</vt:lpstr>
      <vt:lpstr>Facet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LENOVO</cp:lastModifiedBy>
  <cp:revision>9</cp:revision>
  <dcterms:created xsi:type="dcterms:W3CDTF">2020-04-24T11:35:53Z</dcterms:created>
  <dcterms:modified xsi:type="dcterms:W3CDTF">2021-02-20T07:37:54Z</dcterms:modified>
</cp:coreProperties>
</file>